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80" r:id="rId3"/>
    <p:sldId id="257" r:id="rId4"/>
    <p:sldId id="265" r:id="rId5"/>
    <p:sldId id="284" r:id="rId6"/>
    <p:sldId id="277" r:id="rId7"/>
    <p:sldId id="285" r:id="rId8"/>
    <p:sldId id="28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82" r:id="rId17"/>
    <p:sldId id="283" r:id="rId18"/>
    <p:sldId id="281" r:id="rId1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34" autoAdjust="0"/>
    <p:restoredTop sz="94658"/>
  </p:normalViewPr>
  <p:slideViewPr>
    <p:cSldViewPr snapToGrid="0">
      <p:cViewPr varScale="1">
        <p:scale>
          <a:sx n="119" d="100"/>
          <a:sy n="119" d="100"/>
        </p:scale>
        <p:origin x="2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D3A089-EB82-420E-974C-8AA04C623B2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2EA28BA-8908-4190-BC5C-AB6767FE58A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i="1" dirty="0"/>
            <a:t>Farmers</a:t>
          </a:r>
          <a:endParaRPr lang="en-US" dirty="0"/>
        </a:p>
      </dgm:t>
    </dgm:pt>
    <dgm:pt modelId="{50F2235F-8CCB-4401-BDF6-3E5C7D5B4377}" type="parTrans" cxnId="{5AF43277-2313-422E-BCB4-16DF4062AB63}">
      <dgm:prSet/>
      <dgm:spPr/>
      <dgm:t>
        <a:bodyPr/>
        <a:lstStyle/>
        <a:p>
          <a:endParaRPr lang="en-US"/>
        </a:p>
      </dgm:t>
    </dgm:pt>
    <dgm:pt modelId="{8B60BCEE-FE52-4333-8828-34C36345FE9B}" type="sibTrans" cxnId="{5AF43277-2313-422E-BCB4-16DF4062AB63}">
      <dgm:prSet/>
      <dgm:spPr/>
      <dgm:t>
        <a:bodyPr/>
        <a:lstStyle/>
        <a:p>
          <a:endParaRPr lang="en-US"/>
        </a:p>
      </dgm:t>
    </dgm:pt>
    <dgm:pt modelId="{6C22A389-931A-40A2-8881-4EF93A44479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i="1"/>
            <a:t>Environmentalists</a:t>
          </a:r>
          <a:endParaRPr lang="en-US" dirty="0"/>
        </a:p>
      </dgm:t>
    </dgm:pt>
    <dgm:pt modelId="{E57993DC-AE08-46ED-B9A3-932759D80565}" type="parTrans" cxnId="{885F7B8C-D94E-4ADE-8EBD-A107952AC7FA}">
      <dgm:prSet/>
      <dgm:spPr/>
      <dgm:t>
        <a:bodyPr/>
        <a:lstStyle/>
        <a:p>
          <a:endParaRPr lang="en-US"/>
        </a:p>
      </dgm:t>
    </dgm:pt>
    <dgm:pt modelId="{A42DD926-E8CF-4C86-AFF9-836D15DE448F}" type="sibTrans" cxnId="{885F7B8C-D94E-4ADE-8EBD-A107952AC7FA}">
      <dgm:prSet/>
      <dgm:spPr/>
      <dgm:t>
        <a:bodyPr/>
        <a:lstStyle/>
        <a:p>
          <a:endParaRPr lang="en-US"/>
        </a:p>
      </dgm:t>
    </dgm:pt>
    <dgm:pt modelId="{9C069975-CEE1-41AB-A4DA-E3FB475CAFC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i="1" dirty="0"/>
            <a:t>Private/Governmental Agencies,</a:t>
          </a:r>
          <a:endParaRPr lang="en-US" dirty="0"/>
        </a:p>
      </dgm:t>
    </dgm:pt>
    <dgm:pt modelId="{1E16F318-CDC8-41AC-8B2E-75B995B80FB6}" type="parTrans" cxnId="{FAE58203-A35D-4E08-92C5-DBB22FE185C5}">
      <dgm:prSet/>
      <dgm:spPr/>
      <dgm:t>
        <a:bodyPr/>
        <a:lstStyle/>
        <a:p>
          <a:endParaRPr lang="en-US"/>
        </a:p>
      </dgm:t>
    </dgm:pt>
    <dgm:pt modelId="{C6807C70-26C6-465E-A4E3-1E80E374627D}" type="sibTrans" cxnId="{FAE58203-A35D-4E08-92C5-DBB22FE185C5}">
      <dgm:prSet/>
      <dgm:spPr/>
      <dgm:t>
        <a:bodyPr/>
        <a:lstStyle/>
        <a:p>
          <a:endParaRPr lang="en-US"/>
        </a:p>
      </dgm:t>
    </dgm:pt>
    <dgm:pt modelId="{EF200BB3-789D-419B-B3C1-724307648FE4}" type="pres">
      <dgm:prSet presAssocID="{36D3A089-EB82-420E-974C-8AA04C623B2D}" presName="root" presStyleCnt="0">
        <dgm:presLayoutVars>
          <dgm:dir/>
          <dgm:resizeHandles val="exact"/>
        </dgm:presLayoutVars>
      </dgm:prSet>
      <dgm:spPr/>
    </dgm:pt>
    <dgm:pt modelId="{9025E33C-B84F-407A-BF3C-A53D22ADED59}" type="pres">
      <dgm:prSet presAssocID="{22EA28BA-8908-4190-BC5C-AB6767FE58A1}" presName="compNode" presStyleCnt="0"/>
      <dgm:spPr/>
    </dgm:pt>
    <dgm:pt modelId="{9E3592D8-34E2-4D4C-B5F4-9DF8E1C7B964}" type="pres">
      <dgm:prSet presAssocID="{22EA28BA-8908-4190-BC5C-AB6767FE58A1}" presName="iconBgRect" presStyleLbl="bgShp" presStyleIdx="0" presStyleCnt="3"/>
      <dgm:spPr/>
    </dgm:pt>
    <dgm:pt modelId="{B698235C-C1B0-4014-B1DC-F342B1E491A8}" type="pres">
      <dgm:prSet presAssocID="{22EA28BA-8908-4190-BC5C-AB6767FE58A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arm scene"/>
        </a:ext>
      </dgm:extLst>
    </dgm:pt>
    <dgm:pt modelId="{52BD63A5-BA13-4C96-BFCA-4405ED9262DB}" type="pres">
      <dgm:prSet presAssocID="{22EA28BA-8908-4190-BC5C-AB6767FE58A1}" presName="spaceRect" presStyleCnt="0"/>
      <dgm:spPr/>
    </dgm:pt>
    <dgm:pt modelId="{CB27FEEE-B2A8-400F-B786-AC920B42874A}" type="pres">
      <dgm:prSet presAssocID="{22EA28BA-8908-4190-BC5C-AB6767FE58A1}" presName="textRect" presStyleLbl="revTx" presStyleIdx="0" presStyleCnt="3">
        <dgm:presLayoutVars>
          <dgm:chMax val="1"/>
          <dgm:chPref val="1"/>
        </dgm:presLayoutVars>
      </dgm:prSet>
      <dgm:spPr/>
    </dgm:pt>
    <dgm:pt modelId="{454632C5-8462-48D1-A6C5-C6236D60DDB6}" type="pres">
      <dgm:prSet presAssocID="{8B60BCEE-FE52-4333-8828-34C36345FE9B}" presName="sibTrans" presStyleCnt="0"/>
      <dgm:spPr/>
    </dgm:pt>
    <dgm:pt modelId="{4F945205-347F-4647-A55D-D987D5F4A4EE}" type="pres">
      <dgm:prSet presAssocID="{6C22A389-931A-40A2-8881-4EF93A444797}" presName="compNode" presStyleCnt="0"/>
      <dgm:spPr/>
    </dgm:pt>
    <dgm:pt modelId="{606D4007-8DE5-487C-B9D8-6E8D1DEABBC0}" type="pres">
      <dgm:prSet presAssocID="{6C22A389-931A-40A2-8881-4EF93A444797}" presName="iconBgRect" presStyleLbl="bgShp" presStyleIdx="1" presStyleCnt="3"/>
      <dgm:spPr/>
    </dgm:pt>
    <dgm:pt modelId="{6E45A323-840E-47C1-8650-721E1A4B7957}" type="pres">
      <dgm:prSet presAssocID="{6C22A389-931A-40A2-8881-4EF93A44479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25E4C21F-4FA5-4D7B-AA05-233C71E10CAA}" type="pres">
      <dgm:prSet presAssocID="{6C22A389-931A-40A2-8881-4EF93A444797}" presName="spaceRect" presStyleCnt="0"/>
      <dgm:spPr/>
    </dgm:pt>
    <dgm:pt modelId="{BBCF92ED-D647-4152-BC00-56E6C473884A}" type="pres">
      <dgm:prSet presAssocID="{6C22A389-931A-40A2-8881-4EF93A444797}" presName="textRect" presStyleLbl="revTx" presStyleIdx="1" presStyleCnt="3">
        <dgm:presLayoutVars>
          <dgm:chMax val="1"/>
          <dgm:chPref val="1"/>
        </dgm:presLayoutVars>
      </dgm:prSet>
      <dgm:spPr/>
    </dgm:pt>
    <dgm:pt modelId="{FAE31F73-C73F-4481-901D-960618E3CAC7}" type="pres">
      <dgm:prSet presAssocID="{A42DD926-E8CF-4C86-AFF9-836D15DE448F}" presName="sibTrans" presStyleCnt="0"/>
      <dgm:spPr/>
    </dgm:pt>
    <dgm:pt modelId="{379F7E5E-3A85-4AC0-AFE8-3508C2AAFB12}" type="pres">
      <dgm:prSet presAssocID="{9C069975-CEE1-41AB-A4DA-E3FB475CAFCD}" presName="compNode" presStyleCnt="0"/>
      <dgm:spPr/>
    </dgm:pt>
    <dgm:pt modelId="{E0478AE5-B98E-484B-81C8-403E88C0FB7D}" type="pres">
      <dgm:prSet presAssocID="{9C069975-CEE1-41AB-A4DA-E3FB475CAFCD}" presName="iconBgRect" presStyleLbl="bgShp" presStyleIdx="2" presStyleCnt="3"/>
      <dgm:spPr/>
    </dgm:pt>
    <dgm:pt modelId="{E092FBDB-6526-40A4-BFB1-884DA9FA862B}" type="pres">
      <dgm:prSet presAssocID="{9C069975-CEE1-41AB-A4DA-E3FB475CAFC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E4C3F615-B480-4D10-BFAF-6B3A43F379ED}" type="pres">
      <dgm:prSet presAssocID="{9C069975-CEE1-41AB-A4DA-E3FB475CAFCD}" presName="spaceRect" presStyleCnt="0"/>
      <dgm:spPr/>
    </dgm:pt>
    <dgm:pt modelId="{C1B42B3E-EB1F-486E-9F77-8F1BEF092ED0}" type="pres">
      <dgm:prSet presAssocID="{9C069975-CEE1-41AB-A4DA-E3FB475CAFCD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AE58203-A35D-4E08-92C5-DBB22FE185C5}" srcId="{36D3A089-EB82-420E-974C-8AA04C623B2D}" destId="{9C069975-CEE1-41AB-A4DA-E3FB475CAFCD}" srcOrd="2" destOrd="0" parTransId="{1E16F318-CDC8-41AC-8B2E-75B995B80FB6}" sibTransId="{C6807C70-26C6-465E-A4E3-1E80E374627D}"/>
    <dgm:cxn modelId="{06AAD135-1083-479F-86CD-E6090E1A1B9B}" type="presOf" srcId="{22EA28BA-8908-4190-BC5C-AB6767FE58A1}" destId="{CB27FEEE-B2A8-400F-B786-AC920B42874A}" srcOrd="0" destOrd="0" presId="urn:microsoft.com/office/officeart/2018/5/layout/IconCircleLabelList"/>
    <dgm:cxn modelId="{5AF43277-2313-422E-BCB4-16DF4062AB63}" srcId="{36D3A089-EB82-420E-974C-8AA04C623B2D}" destId="{22EA28BA-8908-4190-BC5C-AB6767FE58A1}" srcOrd="0" destOrd="0" parTransId="{50F2235F-8CCB-4401-BDF6-3E5C7D5B4377}" sibTransId="{8B60BCEE-FE52-4333-8828-34C36345FE9B}"/>
    <dgm:cxn modelId="{B891657C-390B-4AA1-B316-5E20E7E9F625}" type="presOf" srcId="{36D3A089-EB82-420E-974C-8AA04C623B2D}" destId="{EF200BB3-789D-419B-B3C1-724307648FE4}" srcOrd="0" destOrd="0" presId="urn:microsoft.com/office/officeart/2018/5/layout/IconCircleLabelList"/>
    <dgm:cxn modelId="{885F7B8C-D94E-4ADE-8EBD-A107952AC7FA}" srcId="{36D3A089-EB82-420E-974C-8AA04C623B2D}" destId="{6C22A389-931A-40A2-8881-4EF93A444797}" srcOrd="1" destOrd="0" parTransId="{E57993DC-AE08-46ED-B9A3-932759D80565}" sibTransId="{A42DD926-E8CF-4C86-AFF9-836D15DE448F}"/>
    <dgm:cxn modelId="{EF9930AF-DB98-48E7-8FAB-1FC67739C13E}" type="presOf" srcId="{6C22A389-931A-40A2-8881-4EF93A444797}" destId="{BBCF92ED-D647-4152-BC00-56E6C473884A}" srcOrd="0" destOrd="0" presId="urn:microsoft.com/office/officeart/2018/5/layout/IconCircleLabelList"/>
    <dgm:cxn modelId="{A7698EE8-4ECB-443C-8551-DEC6A148AD58}" type="presOf" srcId="{9C069975-CEE1-41AB-A4DA-E3FB475CAFCD}" destId="{C1B42B3E-EB1F-486E-9F77-8F1BEF092ED0}" srcOrd="0" destOrd="0" presId="urn:microsoft.com/office/officeart/2018/5/layout/IconCircleLabelList"/>
    <dgm:cxn modelId="{5CDE838A-FC6F-4ADF-90A5-84A535E285B8}" type="presParOf" srcId="{EF200BB3-789D-419B-B3C1-724307648FE4}" destId="{9025E33C-B84F-407A-BF3C-A53D22ADED59}" srcOrd="0" destOrd="0" presId="urn:microsoft.com/office/officeart/2018/5/layout/IconCircleLabelList"/>
    <dgm:cxn modelId="{B4D44E16-7406-494F-9A4A-249E4F4C71C1}" type="presParOf" srcId="{9025E33C-B84F-407A-BF3C-A53D22ADED59}" destId="{9E3592D8-34E2-4D4C-B5F4-9DF8E1C7B964}" srcOrd="0" destOrd="0" presId="urn:microsoft.com/office/officeart/2018/5/layout/IconCircleLabelList"/>
    <dgm:cxn modelId="{2AA9BBD3-D918-42FA-BF11-66ADD726C32A}" type="presParOf" srcId="{9025E33C-B84F-407A-BF3C-A53D22ADED59}" destId="{B698235C-C1B0-4014-B1DC-F342B1E491A8}" srcOrd="1" destOrd="0" presId="urn:microsoft.com/office/officeart/2018/5/layout/IconCircleLabelList"/>
    <dgm:cxn modelId="{38DC6B60-3F41-44D4-A52E-BC60B5E6B13E}" type="presParOf" srcId="{9025E33C-B84F-407A-BF3C-A53D22ADED59}" destId="{52BD63A5-BA13-4C96-BFCA-4405ED9262DB}" srcOrd="2" destOrd="0" presId="urn:microsoft.com/office/officeart/2018/5/layout/IconCircleLabelList"/>
    <dgm:cxn modelId="{15361D53-F0EA-4D62-A228-41473D86C7B1}" type="presParOf" srcId="{9025E33C-B84F-407A-BF3C-A53D22ADED59}" destId="{CB27FEEE-B2A8-400F-B786-AC920B42874A}" srcOrd="3" destOrd="0" presId="urn:microsoft.com/office/officeart/2018/5/layout/IconCircleLabelList"/>
    <dgm:cxn modelId="{950BA885-D27A-4778-B72E-DB36D47C564C}" type="presParOf" srcId="{EF200BB3-789D-419B-B3C1-724307648FE4}" destId="{454632C5-8462-48D1-A6C5-C6236D60DDB6}" srcOrd="1" destOrd="0" presId="urn:microsoft.com/office/officeart/2018/5/layout/IconCircleLabelList"/>
    <dgm:cxn modelId="{B88DFDBF-39F6-4BB8-A278-CF1E25CA2C77}" type="presParOf" srcId="{EF200BB3-789D-419B-B3C1-724307648FE4}" destId="{4F945205-347F-4647-A55D-D987D5F4A4EE}" srcOrd="2" destOrd="0" presId="urn:microsoft.com/office/officeart/2018/5/layout/IconCircleLabelList"/>
    <dgm:cxn modelId="{A5F1250A-696F-4ED3-BD7E-4C46657719BB}" type="presParOf" srcId="{4F945205-347F-4647-A55D-D987D5F4A4EE}" destId="{606D4007-8DE5-487C-B9D8-6E8D1DEABBC0}" srcOrd="0" destOrd="0" presId="urn:microsoft.com/office/officeart/2018/5/layout/IconCircleLabelList"/>
    <dgm:cxn modelId="{5564784F-2BA5-40B3-B172-D1F0F60ACA2F}" type="presParOf" srcId="{4F945205-347F-4647-A55D-D987D5F4A4EE}" destId="{6E45A323-840E-47C1-8650-721E1A4B7957}" srcOrd="1" destOrd="0" presId="urn:microsoft.com/office/officeart/2018/5/layout/IconCircleLabelList"/>
    <dgm:cxn modelId="{58F4FCD1-CD64-4912-8641-8DD16A8A0308}" type="presParOf" srcId="{4F945205-347F-4647-A55D-D987D5F4A4EE}" destId="{25E4C21F-4FA5-4D7B-AA05-233C71E10CAA}" srcOrd="2" destOrd="0" presId="urn:microsoft.com/office/officeart/2018/5/layout/IconCircleLabelList"/>
    <dgm:cxn modelId="{BC2518C6-E915-4D7C-80E0-CDC557FAAA9A}" type="presParOf" srcId="{4F945205-347F-4647-A55D-D987D5F4A4EE}" destId="{BBCF92ED-D647-4152-BC00-56E6C473884A}" srcOrd="3" destOrd="0" presId="urn:microsoft.com/office/officeart/2018/5/layout/IconCircleLabelList"/>
    <dgm:cxn modelId="{A42B3D1A-A5F6-49EB-80CE-19AF2922E3C6}" type="presParOf" srcId="{EF200BB3-789D-419B-B3C1-724307648FE4}" destId="{FAE31F73-C73F-4481-901D-960618E3CAC7}" srcOrd="3" destOrd="0" presId="urn:microsoft.com/office/officeart/2018/5/layout/IconCircleLabelList"/>
    <dgm:cxn modelId="{2A60D76C-7E00-49BC-AC61-AB4309A3EDBF}" type="presParOf" srcId="{EF200BB3-789D-419B-B3C1-724307648FE4}" destId="{379F7E5E-3A85-4AC0-AFE8-3508C2AAFB12}" srcOrd="4" destOrd="0" presId="urn:microsoft.com/office/officeart/2018/5/layout/IconCircleLabelList"/>
    <dgm:cxn modelId="{90CD8419-A485-41D1-81D7-0D9B19020095}" type="presParOf" srcId="{379F7E5E-3A85-4AC0-AFE8-3508C2AAFB12}" destId="{E0478AE5-B98E-484B-81C8-403E88C0FB7D}" srcOrd="0" destOrd="0" presId="urn:microsoft.com/office/officeart/2018/5/layout/IconCircleLabelList"/>
    <dgm:cxn modelId="{7E184E50-96F5-4806-BCEB-080896B7DDE5}" type="presParOf" srcId="{379F7E5E-3A85-4AC0-AFE8-3508C2AAFB12}" destId="{E092FBDB-6526-40A4-BFB1-884DA9FA862B}" srcOrd="1" destOrd="0" presId="urn:microsoft.com/office/officeart/2018/5/layout/IconCircleLabelList"/>
    <dgm:cxn modelId="{E027B97A-B096-437A-8A3D-77743C162DF3}" type="presParOf" srcId="{379F7E5E-3A85-4AC0-AFE8-3508C2AAFB12}" destId="{E4C3F615-B480-4D10-BFAF-6B3A43F379ED}" srcOrd="2" destOrd="0" presId="urn:microsoft.com/office/officeart/2018/5/layout/IconCircleLabelList"/>
    <dgm:cxn modelId="{A38CB072-3E43-4640-B2D4-C869F67E6963}" type="presParOf" srcId="{379F7E5E-3A85-4AC0-AFE8-3508C2AAFB12}" destId="{C1B42B3E-EB1F-486E-9F77-8F1BEF092ED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3592D8-34E2-4D4C-B5F4-9DF8E1C7B964}">
      <dsp:nvSpPr>
        <dsp:cNvPr id="0" name=""/>
        <dsp:cNvSpPr/>
      </dsp:nvSpPr>
      <dsp:spPr>
        <a:xfrm>
          <a:off x="718664" y="453902"/>
          <a:ext cx="1955812" cy="19558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98235C-C1B0-4014-B1DC-F342B1E491A8}">
      <dsp:nvSpPr>
        <dsp:cNvPr id="0" name=""/>
        <dsp:cNvSpPr/>
      </dsp:nvSpPr>
      <dsp:spPr>
        <a:xfrm>
          <a:off x="1135476" y="870715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27FEEE-B2A8-400F-B786-AC920B42874A}">
      <dsp:nvSpPr>
        <dsp:cNvPr id="0" name=""/>
        <dsp:cNvSpPr/>
      </dsp:nvSpPr>
      <dsp:spPr>
        <a:xfrm>
          <a:off x="93445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i="1" kern="1200" dirty="0"/>
            <a:t>Farmers</a:t>
          </a:r>
          <a:endParaRPr lang="en-US" sz="2200" kern="1200" dirty="0"/>
        </a:p>
      </dsp:txBody>
      <dsp:txXfrm>
        <a:off x="93445" y="3018902"/>
        <a:ext cx="3206250" cy="720000"/>
      </dsp:txXfrm>
    </dsp:sp>
    <dsp:sp modelId="{606D4007-8DE5-487C-B9D8-6E8D1DEABBC0}">
      <dsp:nvSpPr>
        <dsp:cNvPr id="0" name=""/>
        <dsp:cNvSpPr/>
      </dsp:nvSpPr>
      <dsp:spPr>
        <a:xfrm>
          <a:off x="4486008" y="453902"/>
          <a:ext cx="1955812" cy="195581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45A323-840E-47C1-8650-721E1A4B7957}">
      <dsp:nvSpPr>
        <dsp:cNvPr id="0" name=""/>
        <dsp:cNvSpPr/>
      </dsp:nvSpPr>
      <dsp:spPr>
        <a:xfrm>
          <a:off x="4902820" y="870715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CF92ED-D647-4152-BC00-56E6C473884A}">
      <dsp:nvSpPr>
        <dsp:cNvPr id="0" name=""/>
        <dsp:cNvSpPr/>
      </dsp:nvSpPr>
      <dsp:spPr>
        <a:xfrm>
          <a:off x="3860789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i="1" kern="1200"/>
            <a:t>Environmentalists</a:t>
          </a:r>
          <a:endParaRPr lang="en-US" sz="2200" kern="1200" dirty="0"/>
        </a:p>
      </dsp:txBody>
      <dsp:txXfrm>
        <a:off x="3860789" y="3018902"/>
        <a:ext cx="3206250" cy="720000"/>
      </dsp:txXfrm>
    </dsp:sp>
    <dsp:sp modelId="{E0478AE5-B98E-484B-81C8-403E88C0FB7D}">
      <dsp:nvSpPr>
        <dsp:cNvPr id="0" name=""/>
        <dsp:cNvSpPr/>
      </dsp:nvSpPr>
      <dsp:spPr>
        <a:xfrm>
          <a:off x="8253352" y="453902"/>
          <a:ext cx="1955812" cy="19558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92FBDB-6526-40A4-BFB1-884DA9FA862B}">
      <dsp:nvSpPr>
        <dsp:cNvPr id="0" name=""/>
        <dsp:cNvSpPr/>
      </dsp:nvSpPr>
      <dsp:spPr>
        <a:xfrm>
          <a:off x="8670164" y="870715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B42B3E-EB1F-486E-9F77-8F1BEF092ED0}">
      <dsp:nvSpPr>
        <dsp:cNvPr id="0" name=""/>
        <dsp:cNvSpPr/>
      </dsp:nvSpPr>
      <dsp:spPr>
        <a:xfrm>
          <a:off x="7628133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i="1" kern="1200" dirty="0"/>
            <a:t>Private/Governmental Agencies,</a:t>
          </a:r>
          <a:endParaRPr lang="en-US" sz="2200" kern="1200" dirty="0"/>
        </a:p>
      </dsp:txBody>
      <dsp:txXfrm>
        <a:off x="7628133" y="3018902"/>
        <a:ext cx="32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4E1861-78B4-B048-B316-08312039594C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45E051-3EC3-2E41-81EE-6BF911F09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151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5E051-3EC3-2E41-81EE-6BF911F0997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80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BCBF0-4738-C9EA-5714-A5B00019C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19C1-FB07-C5EF-1D6C-4E42FCE1F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8D4AF-3CA8-964F-81EF-B16665B8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781F7-987B-A507-993A-EA4A987CC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CEC4C-3D8B-5550-A0F1-80716917D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68058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DD0D0-5CD3-FB2A-5562-9ACC319D4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3841B8-A374-90BA-B761-A4ABF10576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81A38-16BA-0426-F565-ABA4931C7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0424E-8902-1F6E-6DEE-8CEDB60AD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F229A-50BB-3E7E-A212-2EB070200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33697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6885B9-584C-3C17-2D06-6D2982994F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51613C-2912-5A26-EB0B-D18FD9FF3C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E9C74-F5B8-188D-C440-29F7A58B5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675F4-E990-C4E4-029A-06AED40DC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8AE9C-A761-DC39-C844-EC384ADF4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9030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72A98-D68F-3584-279F-D931E9A06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9B1E6-CBCE-2F66-7135-0E3BB2ACB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07CD1-7EBC-E6DB-B1C8-D68208953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044F6-7CE6-A798-9EB1-15ECA58E2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82E71-917C-9072-F330-4BFA715D9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0029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7A918-FDA0-87FF-A1F7-778B9246A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CDE46-912F-5248-0C5D-9F0680D9FD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92D2E-0034-3327-42EA-183086281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5B4EA-653F-8B89-31D1-D653BC868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D4CAD-43DA-893D-B05F-A2408DFE6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78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21C36-2EAE-D847-0684-9082168EB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6B727-6959-2341-C1AD-0E9476437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751199-C31C-9744-3723-C93AE02608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D5589-FA55-EB2B-31A7-638E5D27D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4A45B-FE9B-46F4-0177-69074C913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C5C649-3F2D-E3C4-156B-E9703353E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1452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B91C6-A13C-9D01-7704-BBC5F6E76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CBB87-1504-33A5-61A1-A3C2062CF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076C3-65C0-9962-4A2A-91C1CC7A2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EA055D-FEC1-B80D-8C01-3305974896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1E43D9-0197-A93E-E9DD-BDE1FA9573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8F6BB6-AF2B-D22E-599F-B765D8A62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0039E2-F4A8-5685-4010-12F717497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E364A0-A01A-D653-8FEE-A1CC5462F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5895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8FC7C-3B64-82D1-8EC1-ACE31C735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8EDA88-1786-7E89-8FF4-699DED026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C3FE04-4003-33B4-2AEA-2DFAA2B59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DD87AF-7A34-51A8-68E5-31BE0232D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677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787F49-DD75-2B01-D990-39D26C780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EE36AD-72A7-DB87-B280-8FC2F2A57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82866E-0BA5-87ED-6FB3-EB44828CC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28567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2D2C6-5C9C-CD90-ECC5-641EF5AF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E3F7A-AD1C-E8B1-BFF6-8DF12894D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84D05-FF46-1159-1ABB-684B708AF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7046F3-9D1C-93D5-8E73-6E958753E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3B62F-4F46-288C-85FE-600AEB48B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5E94DF-3117-7242-AD83-EFEFA41D3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7958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B8F95-6BC6-5A25-EF75-D542C5FCC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2D8F5-0B38-AB5D-00B0-75E7DEF442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2CC147-E39C-6647-A8F2-7663C0AC0C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B6F64B-4674-3CC7-4F1C-9B886CC4D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6486CA-BFCE-4609-C374-6032AC0A7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C2779-3BC3-BDEA-36D4-D59DE0F07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7395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104B64-666D-166C-7314-114F6F390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577DD3-215E-E138-9CDF-A5F0484F7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6166E-C6BA-6414-CFEF-EF5F242542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9787AD-3AF7-4513-9F9B-93067AD9BECC}" type="datetimeFigureOut">
              <a:rPr lang="pt-PT" smtClean="0"/>
              <a:t>11/12/24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3F2B9-F5AF-F72A-7E01-A9DC6C3887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D46F0-B203-66D0-49BF-2A4703ED06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4FE1F8-DFCD-40EE-B49F-058836078ED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9168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earth-engine/datasets/catalog/COPERNICUS_S2_HARMONIZED#description" TargetMode="External"/><Relationship Id="rId2" Type="http://schemas.openxmlformats.org/officeDocument/2006/relationships/hyperlink" Target="https://sentinel.esa.int/web/sentinel/user-guides/sentinel-2-msi/processing-levels/level-1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evelopers.google.com/earth-engine/datasets/catalog/COPERNICUS_Landcover_100m_Proba-V-C3_Global#band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atellite view of a mountain range&#10;&#10;Description automatically generated">
            <a:extLst>
              <a:ext uri="{FF2B5EF4-FFF2-40B4-BE49-F238E27FC236}">
                <a16:creationId xmlns:a16="http://schemas.microsoft.com/office/drawing/2014/main" id="{B9DDFCE8-80BD-A9AD-9F64-BC3C5D0FA4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15" r="9089" b="14263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8C6BF0-9E73-3AC0-9710-82AD69045887}"/>
              </a:ext>
            </a:extLst>
          </p:cNvPr>
          <p:cNvSpPr txBox="1"/>
          <p:nvPr/>
        </p:nvSpPr>
        <p:spPr>
          <a:xfrm>
            <a:off x="477980" y="1122363"/>
            <a:ext cx="666577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Land Use and Land Cover Classification in Angola, Africa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Classifying freshwater, cultivated areas, built-up areas, and open forests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6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1" u="sng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Presenter</a:t>
            </a:r>
            <a:r>
              <a:rPr lang="en-US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: Ezequiel Mussambe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Date: 12/06/2024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773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96"/>
    </mc:Choice>
    <mc:Fallback xmlns="">
      <p:transition spd="slow" advTm="2639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EF52D-13D7-6E65-9B4F-4DFEA9638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A20CAA-80BC-6AB1-0421-7A27C0F2C1CE}"/>
              </a:ext>
            </a:extLst>
          </p:cNvPr>
          <p:cNvSpPr txBox="1"/>
          <p:nvPr/>
        </p:nvSpPr>
        <p:spPr>
          <a:xfrm>
            <a:off x="454702" y="406760"/>
            <a:ext cx="11282596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latin typeface="+mj-lt"/>
                <a:ea typeface="+mj-ea"/>
                <a:cs typeface="+mj-cs"/>
              </a:rPr>
              <a:t>Logistics Regression Model  -Result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i="1" dirty="0">
                <a:latin typeface="+mj-lt"/>
                <a:ea typeface="+mj-ea"/>
                <a:cs typeface="+mj-cs"/>
              </a:rPr>
              <a:t> </a:t>
            </a:r>
          </a:p>
          <a:p>
            <a:endParaRPr lang="pt-PT" dirty="0"/>
          </a:p>
          <a:p>
            <a:endParaRPr lang="pt-PT" dirty="0"/>
          </a:p>
        </p:txBody>
      </p:sp>
      <p:pic>
        <p:nvPicPr>
          <p:cNvPr id="9" name="Picture 8" descr="A graph with numbers and squares&#10;&#10;Description automatically generated with medium confidence">
            <a:extLst>
              <a:ext uri="{FF2B5EF4-FFF2-40B4-BE49-F238E27FC236}">
                <a16:creationId xmlns:a16="http://schemas.microsoft.com/office/drawing/2014/main" id="{D12651C4-FC1B-3C50-61DD-29335C8D9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376"/>
            <a:ext cx="5860218" cy="4395163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AE03B036-C8A4-E0E6-05CF-37F797DF1C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424" y="4063927"/>
            <a:ext cx="4566322" cy="2637542"/>
          </a:xfrm>
          <a:prstGeom prst="rect">
            <a:avLst/>
          </a:prstGeom>
        </p:spPr>
      </p:pic>
      <p:pic>
        <p:nvPicPr>
          <p:cNvPr id="4" name="Picture 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EB17621F-780D-0DD6-06BC-FB86855260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106" y="331236"/>
            <a:ext cx="5222878" cy="406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655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431"/>
    </mc:Choice>
    <mc:Fallback xmlns="">
      <p:transition spd="slow" advTm="2443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D6884-454A-9BA1-B6F1-5B36CEA2B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B13FAE-AB11-255D-7143-93C02F16932F}"/>
              </a:ext>
            </a:extLst>
          </p:cNvPr>
          <p:cNvSpPr txBox="1"/>
          <p:nvPr/>
        </p:nvSpPr>
        <p:spPr>
          <a:xfrm>
            <a:off x="309051" y="398266"/>
            <a:ext cx="11282596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latin typeface="+mj-lt"/>
                <a:ea typeface="+mj-ea"/>
                <a:cs typeface="+mj-cs"/>
              </a:rPr>
              <a:t>Decision Tree Model  -Result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i="1" dirty="0">
                <a:latin typeface="+mj-lt"/>
                <a:ea typeface="+mj-ea"/>
                <a:cs typeface="+mj-cs"/>
              </a:rPr>
              <a:t> </a:t>
            </a:r>
          </a:p>
          <a:p>
            <a:endParaRPr lang="pt-PT" dirty="0"/>
          </a:p>
          <a:p>
            <a:endParaRPr lang="pt-PT" dirty="0"/>
          </a:p>
        </p:txBody>
      </p:sp>
      <p:pic>
        <p:nvPicPr>
          <p:cNvPr id="7" name="Picture 6" descr="A graph of confusion matrix&#10;&#10;Description automatically generated">
            <a:extLst>
              <a:ext uri="{FF2B5EF4-FFF2-40B4-BE49-F238E27FC236}">
                <a16:creationId xmlns:a16="http://schemas.microsoft.com/office/drawing/2014/main" id="{25C737AF-74B3-D08E-A570-A6B6AD731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8583"/>
            <a:ext cx="5193108" cy="3894831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95B52F97-1997-1CA8-B0A6-86833D2D00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898" y="3952470"/>
            <a:ext cx="5193108" cy="2905530"/>
          </a:xfrm>
          <a:prstGeom prst="rect">
            <a:avLst/>
          </a:prstGeom>
        </p:spPr>
      </p:pic>
      <p:pic>
        <p:nvPicPr>
          <p:cNvPr id="5" name="Picture 4" descr="A graph of a tree&#10;&#10;Description automatically generated with medium confidence">
            <a:extLst>
              <a:ext uri="{FF2B5EF4-FFF2-40B4-BE49-F238E27FC236}">
                <a16:creationId xmlns:a16="http://schemas.microsoft.com/office/drawing/2014/main" id="{FD524D3E-7E65-DA17-B008-0E8AB358F8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824" y="0"/>
            <a:ext cx="5499256" cy="395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626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98"/>
    </mc:Choice>
    <mc:Fallback xmlns="">
      <p:transition spd="slow" advTm="24598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4CC50-9EC9-7DA0-B2B0-591D9DBD3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49985B-2526-2B99-9D99-E22AEE961BB8}"/>
              </a:ext>
            </a:extLst>
          </p:cNvPr>
          <p:cNvSpPr txBox="1"/>
          <p:nvPr/>
        </p:nvSpPr>
        <p:spPr>
          <a:xfrm>
            <a:off x="454702" y="460517"/>
            <a:ext cx="11282596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latin typeface="+mj-lt"/>
                <a:ea typeface="+mj-ea"/>
                <a:cs typeface="+mj-cs"/>
              </a:rPr>
              <a:t>Random Forest Model  -Result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i="1" dirty="0">
                <a:latin typeface="+mj-lt"/>
                <a:ea typeface="+mj-ea"/>
                <a:cs typeface="+mj-cs"/>
              </a:rPr>
              <a:t> </a:t>
            </a:r>
          </a:p>
          <a:p>
            <a:endParaRPr lang="pt-PT" dirty="0"/>
          </a:p>
          <a:p>
            <a:endParaRPr lang="pt-PT" dirty="0"/>
          </a:p>
        </p:txBody>
      </p:sp>
      <p:pic>
        <p:nvPicPr>
          <p:cNvPr id="4" name="Picture 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3FCB2A2C-328D-DB44-FDB8-DEB1314D9A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9675"/>
            <a:ext cx="5676188" cy="4257141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58357B9B-8CDC-01E7-DC3E-16FFFE797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814" y="4019909"/>
            <a:ext cx="4858428" cy="2685388"/>
          </a:xfrm>
          <a:prstGeom prst="rect">
            <a:avLst/>
          </a:prstGeom>
        </p:spPr>
      </p:pic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3DBD2989-D564-12FE-E4CF-F813F67533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815" y="54533"/>
            <a:ext cx="5575782" cy="393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1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65"/>
    </mc:Choice>
    <mc:Fallback xmlns="">
      <p:transition spd="slow" advTm="21565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89827-0FA1-06C1-3F46-9905F1E76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4E2ADA-0689-8752-42C7-3EA4A0245F1C}"/>
              </a:ext>
            </a:extLst>
          </p:cNvPr>
          <p:cNvSpPr txBox="1"/>
          <p:nvPr/>
        </p:nvSpPr>
        <p:spPr>
          <a:xfrm>
            <a:off x="555776" y="407541"/>
            <a:ext cx="11282596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latin typeface="+mj-lt"/>
                <a:ea typeface="+mj-ea"/>
                <a:cs typeface="+mj-cs"/>
              </a:rPr>
              <a:t>Gradient Boosting Model  -Result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i="1" dirty="0">
                <a:latin typeface="+mj-lt"/>
                <a:ea typeface="+mj-ea"/>
                <a:cs typeface="+mj-cs"/>
              </a:rPr>
              <a:t> </a:t>
            </a:r>
          </a:p>
          <a:p>
            <a:endParaRPr lang="pt-PT" dirty="0"/>
          </a:p>
          <a:p>
            <a:endParaRPr lang="pt-PT" dirty="0"/>
          </a:p>
        </p:txBody>
      </p:sp>
      <p:pic>
        <p:nvPicPr>
          <p:cNvPr id="4" name="Picture 3" descr="A graph of blue squares&#10;&#10;Description automatically generated with medium confidence">
            <a:extLst>
              <a:ext uri="{FF2B5EF4-FFF2-40B4-BE49-F238E27FC236}">
                <a16:creationId xmlns:a16="http://schemas.microsoft.com/office/drawing/2014/main" id="{254BD72E-EC1A-C65A-1D52-8F3148974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14" y="1371376"/>
            <a:ext cx="5055086" cy="3791314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813F1F97-46AA-67DC-265B-0B3D0E661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688" y="3981049"/>
            <a:ext cx="6258798" cy="2876951"/>
          </a:xfrm>
          <a:prstGeom prst="rect">
            <a:avLst/>
          </a:prstGeom>
        </p:spPr>
      </p:pic>
      <p:pic>
        <p:nvPicPr>
          <p:cNvPr id="5" name="Picture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91A913B1-E985-49F1-C22F-403250B0AE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315" y="0"/>
            <a:ext cx="5643171" cy="3981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3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98"/>
    </mc:Choice>
    <mc:Fallback xmlns="">
      <p:transition spd="slow" advTm="8598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FF116F-5382-E1D4-97D2-98D91DC4B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518A0B-7E27-B55C-B6E2-3DF3E19C49E6}"/>
              </a:ext>
            </a:extLst>
          </p:cNvPr>
          <p:cNvSpPr txBox="1"/>
          <p:nvPr/>
        </p:nvSpPr>
        <p:spPr>
          <a:xfrm>
            <a:off x="439710" y="149229"/>
            <a:ext cx="11282596" cy="5275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latin typeface="+mj-lt"/>
                <a:ea typeface="+mj-ea"/>
                <a:cs typeface="+mj-cs"/>
              </a:rPr>
              <a:t>Support Vector Machine Model 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latin typeface="+mj-lt"/>
                <a:ea typeface="+mj-ea"/>
                <a:cs typeface="+mj-cs"/>
              </a:rPr>
              <a:t>-Result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i="1" dirty="0">
                <a:latin typeface="+mj-lt"/>
                <a:ea typeface="+mj-ea"/>
                <a:cs typeface="+mj-cs"/>
              </a:rPr>
              <a:t> </a:t>
            </a:r>
          </a:p>
          <a:p>
            <a:endParaRPr lang="pt-PT" dirty="0"/>
          </a:p>
          <a:p>
            <a:endParaRPr lang="pt-PT" dirty="0"/>
          </a:p>
        </p:txBody>
      </p:sp>
      <p:pic>
        <p:nvPicPr>
          <p:cNvPr id="7" name="Picture 6" descr="A graph with numbers and a number&#10;&#10;Description automatically generated with medium confidence">
            <a:extLst>
              <a:ext uri="{FF2B5EF4-FFF2-40B4-BE49-F238E27FC236}">
                <a16:creationId xmlns:a16="http://schemas.microsoft.com/office/drawing/2014/main" id="{3F220A96-01B7-743D-3EDE-6364B1F30D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4" y="1367506"/>
            <a:ext cx="5492158" cy="4119118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7D4D6653-7C34-0B0F-B000-2839D07BB3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615" y="3761117"/>
            <a:ext cx="4954675" cy="2829320"/>
          </a:xfrm>
          <a:prstGeom prst="rect">
            <a:avLst/>
          </a:prstGeom>
        </p:spPr>
      </p:pic>
      <p:pic>
        <p:nvPicPr>
          <p:cNvPr id="5" name="Picture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64B3CAAB-4C7B-2073-FD66-A1327FC6F2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497" y="1"/>
            <a:ext cx="5784200" cy="411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72"/>
    </mc:Choice>
    <mc:Fallback xmlns="">
      <p:transition spd="slow" advTm="14772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7984F-0226-C8EC-D23C-C8FB070D6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155AF3B-8336-2C6A-61A0-DE1BC0E889B8}"/>
              </a:ext>
            </a:extLst>
          </p:cNvPr>
          <p:cNvSpPr txBox="1"/>
          <p:nvPr/>
        </p:nvSpPr>
        <p:spPr>
          <a:xfrm>
            <a:off x="544455" y="571248"/>
            <a:ext cx="11282596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latin typeface="+mj-lt"/>
                <a:ea typeface="+mj-ea"/>
                <a:cs typeface="+mj-cs"/>
              </a:rPr>
              <a:t>Neural Network Model  -Result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i="1" dirty="0">
                <a:latin typeface="+mj-lt"/>
                <a:ea typeface="+mj-ea"/>
                <a:cs typeface="+mj-cs"/>
              </a:rPr>
              <a:t> </a:t>
            </a:r>
          </a:p>
          <a:p>
            <a:endParaRPr lang="pt-PT" dirty="0"/>
          </a:p>
          <a:p>
            <a:endParaRPr lang="pt-PT" dirty="0"/>
          </a:p>
        </p:txBody>
      </p:sp>
      <p:pic>
        <p:nvPicPr>
          <p:cNvPr id="4" name="Picture 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F40FFF33-8AF9-3D0C-A997-50353FD9E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49" y="1531604"/>
            <a:ext cx="5518266" cy="4561249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3ABEDB4B-0D53-8353-C148-C8B0A02A11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303" y="4132109"/>
            <a:ext cx="6106377" cy="2709030"/>
          </a:xfrm>
          <a:prstGeom prst="rect">
            <a:avLst/>
          </a:prstGeom>
        </p:spPr>
      </p:pic>
      <p:pic>
        <p:nvPicPr>
          <p:cNvPr id="5" name="Picture 4" descr="A graph of a graph showing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83114646-E027-426D-E5E2-AB652B5643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787" y="16861"/>
            <a:ext cx="5883213" cy="4115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60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98"/>
    </mc:Choice>
    <mc:Fallback xmlns="">
      <p:transition spd="slow" advTm="12798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05738E-47C4-2D80-784E-6FCCCBA26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96CED7A-F6E9-31AE-EA5C-A46684D42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40F7F6-DCED-DDD3-AB16-EF27AD4A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A17A37D-41DE-F9B6-E19B-26B39779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F882630-9EF5-C629-9EAA-8E4BB51C2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E2000F-122D-BC2A-A106-ACDA1FC5D8B0}"/>
              </a:ext>
            </a:extLst>
          </p:cNvPr>
          <p:cNvSpPr txBox="1"/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6B629B2-5084-C97A-7762-6CC46C0A87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1767958"/>
              </p:ext>
            </p:extLst>
          </p:nvPr>
        </p:nvGraphicFramePr>
        <p:xfrm>
          <a:off x="713806" y="2389953"/>
          <a:ext cx="11135452" cy="34838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3863">
                  <a:extLst>
                    <a:ext uri="{9D8B030D-6E8A-4147-A177-3AD203B41FA5}">
                      <a16:colId xmlns:a16="http://schemas.microsoft.com/office/drawing/2014/main" val="3796831289"/>
                    </a:ext>
                  </a:extLst>
                </a:gridCol>
                <a:gridCol w="2783863">
                  <a:extLst>
                    <a:ext uri="{9D8B030D-6E8A-4147-A177-3AD203B41FA5}">
                      <a16:colId xmlns:a16="http://schemas.microsoft.com/office/drawing/2014/main" val="1314828663"/>
                    </a:ext>
                  </a:extLst>
                </a:gridCol>
                <a:gridCol w="2783863">
                  <a:extLst>
                    <a:ext uri="{9D8B030D-6E8A-4147-A177-3AD203B41FA5}">
                      <a16:colId xmlns:a16="http://schemas.microsoft.com/office/drawing/2014/main" val="3449355103"/>
                    </a:ext>
                  </a:extLst>
                </a:gridCol>
                <a:gridCol w="2783863">
                  <a:extLst>
                    <a:ext uri="{9D8B030D-6E8A-4147-A177-3AD203B41FA5}">
                      <a16:colId xmlns:a16="http://schemas.microsoft.com/office/drawing/2014/main" val="903528804"/>
                    </a:ext>
                  </a:extLst>
                </a:gridCol>
              </a:tblGrid>
              <a:tr h="497692">
                <a:tc>
                  <a:txBody>
                    <a:bodyPr/>
                    <a:lstStyle/>
                    <a:p>
                      <a:r>
                        <a:rPr lang="en-US" dirty="0"/>
                        <a:t>Model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425143"/>
                  </a:ext>
                </a:extLst>
              </a:tr>
              <a:tr h="497692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04059"/>
                  </a:ext>
                </a:extLst>
              </a:tr>
              <a:tr h="497692">
                <a:tc>
                  <a:txBody>
                    <a:bodyPr/>
                    <a:lstStyle/>
                    <a:p>
                      <a:r>
                        <a:rPr lang="en-US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5575613"/>
                  </a:ext>
                </a:extLst>
              </a:tr>
              <a:tr h="497692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289799"/>
                  </a:ext>
                </a:extLst>
              </a:tr>
              <a:tr h="497692">
                <a:tc>
                  <a:txBody>
                    <a:bodyPr/>
                    <a:lstStyle/>
                    <a:p>
                      <a:r>
                        <a:rPr lang="en-US" dirty="0"/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237282"/>
                  </a:ext>
                </a:extLst>
              </a:tr>
              <a:tr h="497692">
                <a:tc>
                  <a:txBody>
                    <a:bodyPr/>
                    <a:lstStyle/>
                    <a:p>
                      <a:r>
                        <a:rPr lang="en-US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3326178"/>
                  </a:ext>
                </a:extLst>
              </a:tr>
              <a:tr h="497692">
                <a:tc>
                  <a:txBody>
                    <a:bodyPr/>
                    <a:lstStyle/>
                    <a:p>
                      <a:r>
                        <a:rPr lang="en-US" dirty="0"/>
                        <a:t>Neural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5903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960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96"/>
    </mc:Choice>
    <mc:Fallback xmlns="">
      <p:transition spd="slow" advTm="34396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06A412-A86D-3B48-8A3B-AE5767EE50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8011078-2CA5-4E53-6CC5-4BAC1FE0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F65640-3A3B-B0B1-F962-9B0FD0949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F16CED-677C-FC29-32CA-E50AFFAB0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C21A3AC-B392-910C-BBD9-6791DDF2B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68EC8-68FF-1CB9-7EC7-06FC4E67671C}"/>
              </a:ext>
            </a:extLst>
          </p:cNvPr>
          <p:cNvSpPr txBox="1"/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Future Improvements/Suggestions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954A7F-5D6F-CDF8-151D-33E7C9A60044}"/>
              </a:ext>
            </a:extLst>
          </p:cNvPr>
          <p:cNvSpPr txBox="1"/>
          <p:nvPr/>
        </p:nvSpPr>
        <p:spPr>
          <a:xfrm>
            <a:off x="1838326" y="2136338"/>
            <a:ext cx="90201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Considering collecting more data samples to better overcoming the issue of imbalance dataset.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Incorporate Visual data: tile images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Incorporate the spatial correlation and coordinate reference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Consider implement Convolution Neural Network by converting the pixel-based dataset into tile image based.</a:t>
            </a:r>
          </a:p>
        </p:txBody>
      </p:sp>
    </p:spTree>
    <p:extLst>
      <p:ext uri="{BB962C8B-B14F-4D97-AF65-F5344CB8AC3E}">
        <p14:creationId xmlns:p14="http://schemas.microsoft.com/office/powerpoint/2010/main" val="81639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93"/>
    </mc:Choice>
    <mc:Fallback xmlns="">
      <p:transition spd="slow" advTm="66093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207663-3BD4-D1A1-4E10-7181818DB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70959D3-9EF2-799F-C023-D55F3BC5F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E3EAE16-FDFA-F8F8-48D9-5556860995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F32931B-16F2-8C09-4CF2-A3E4CB2DB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AD989-7427-98F9-1D21-E17D00BB0B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1B8F11-D820-5AC2-DB07-EE34853ED964}"/>
              </a:ext>
            </a:extLst>
          </p:cNvPr>
          <p:cNvSpPr txBox="1"/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3746E7-2929-4DCC-8B6D-C3D982691B3A}"/>
              </a:ext>
            </a:extLst>
          </p:cNvPr>
          <p:cNvSpPr txBox="1"/>
          <p:nvPr/>
        </p:nvSpPr>
        <p:spPr>
          <a:xfrm>
            <a:off x="3119718" y="2753958"/>
            <a:ext cx="68633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53189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6"/>
    </mc:Choice>
    <mc:Fallback xmlns="">
      <p:transition spd="slow" advTm="400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215752-F250-7366-FF59-D907F83DA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a lake&#10;&#10;Description automatically generated with medium confidence">
            <a:extLst>
              <a:ext uri="{FF2B5EF4-FFF2-40B4-BE49-F238E27FC236}">
                <a16:creationId xmlns:a16="http://schemas.microsoft.com/office/drawing/2014/main" id="{8E2DBB8B-07F2-EC67-3B4D-659D9D513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3" r="2" b="2956"/>
          <a:stretch/>
        </p:blipFill>
        <p:spPr>
          <a:xfrm>
            <a:off x="3882570" y="10"/>
            <a:ext cx="8309429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3B0F4DF-0696-40C6-18C5-D3CB6FDA868A}"/>
              </a:ext>
            </a:extLst>
          </p:cNvPr>
          <p:cNvSpPr txBox="1"/>
          <p:nvPr/>
        </p:nvSpPr>
        <p:spPr>
          <a:xfrm>
            <a:off x="123824" y="2002974"/>
            <a:ext cx="3882571" cy="2587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is LULC? Involves categorizing the earth’s surface into various classes(</a:t>
            </a:r>
            <a:r>
              <a:rPr lang="en-US" sz="2000" b="1" i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e.g</a:t>
            </a:r>
            <a:r>
              <a:rPr lang="en-US" sz="20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, water </a:t>
            </a:r>
            <a:r>
              <a:rPr lang="en-US" sz="2000" b="1" i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body,urban</a:t>
            </a:r>
            <a:r>
              <a:rPr lang="en-US" sz="20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land, crop land, </a:t>
            </a:r>
            <a:r>
              <a:rPr lang="en-US" sz="2000" b="1" i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etc</a:t>
            </a:r>
            <a:r>
              <a:rPr lang="en-US" sz="20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…).</a:t>
            </a:r>
          </a:p>
        </p:txBody>
      </p:sp>
    </p:spTree>
    <p:extLst>
      <p:ext uri="{BB962C8B-B14F-4D97-AF65-F5344CB8AC3E}">
        <p14:creationId xmlns:p14="http://schemas.microsoft.com/office/powerpoint/2010/main" val="407998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63"/>
    </mc:Choice>
    <mc:Fallback xmlns="">
      <p:transition spd="slow" advTm="3856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3E701-7EC9-CFDD-B547-CBE360D44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DD35893-82FC-5B3B-30CE-B1CEC42A2700}"/>
              </a:ext>
            </a:extLst>
          </p:cNvPr>
          <p:cNvSpPr txBox="1"/>
          <p:nvPr/>
        </p:nvSpPr>
        <p:spPr>
          <a:xfrm>
            <a:off x="230038" y="329826"/>
            <a:ext cx="11731924" cy="5937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latin typeface="+mj-lt"/>
                <a:ea typeface="+mj-ea"/>
                <a:cs typeface="+mj-cs"/>
              </a:rPr>
              <a:t>Introduction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Addressing Environmental Challenges, Land Use and Land cover maps are essential tools for environmental monitoring, urban planning, and agricultural management and effective management of natural resources.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For spatial distribution of different types of land cover, such as forest, agriculture, urban area , and water body.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000" dirty="0"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latin typeface="+mj-lt"/>
                <a:ea typeface="+mj-ea"/>
                <a:cs typeface="+mj-cs"/>
              </a:rPr>
              <a:t>Motivation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Accurate LULC classification help assessing resource management, policy-making, and understanding environmental changes over time.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000" dirty="0"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latin typeface="+mj-lt"/>
                <a:ea typeface="+mj-ea"/>
                <a:cs typeface="+mj-cs"/>
              </a:rPr>
              <a:t>Objective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The project aims to improve the classification of  land use and land cover (LULC) using classic and modern ML  models based on spectral band values extracted from satellite imagery</a:t>
            </a:r>
            <a:r>
              <a:rPr lang="en-US" sz="2400" i="1" dirty="0">
                <a:latin typeface="+mj-lt"/>
                <a:ea typeface="+mj-ea"/>
                <a:cs typeface="+mj-cs"/>
              </a:rPr>
              <a:t>.</a:t>
            </a:r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4916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266"/>
    </mc:Choice>
    <mc:Fallback xmlns="">
      <p:transition spd="slow" advTm="10326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703E49-9570-A5CE-EED2-54449AFDB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97612A-9702-38EB-522B-C0CB2EEFC36F}"/>
              </a:ext>
            </a:extLst>
          </p:cNvPr>
          <p:cNvSpPr txBox="1"/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Project Target Audience </a:t>
            </a:r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E19E8C7D-DCD1-3329-4E0B-BFDBC2A1DF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6741281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88478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31"/>
    </mc:Choice>
    <mc:Fallback xmlns="">
      <p:transition spd="slow" advTm="1303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213E32-FC20-42F0-B94E-61E6C3C0D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9798D2E-7F26-78EB-8CED-248BDF06B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FB7CCD-98D9-7233-D129-4065B71D6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9F8A7E-18E3-4CA6-712B-4D432B997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CE95C4A-7ECA-9A05-715A-3C20DDA9F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79B8BB-B9DE-C9FA-5776-C18A5A7A00EF}"/>
              </a:ext>
            </a:extLst>
          </p:cNvPr>
          <p:cNvSpPr txBox="1"/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Source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36B03A-46D7-4FE8-984A-D9ACCFDEAEE0}"/>
              </a:ext>
            </a:extLst>
          </p:cNvPr>
          <p:cNvSpPr txBox="1"/>
          <p:nvPr/>
        </p:nvSpPr>
        <p:spPr>
          <a:xfrm>
            <a:off x="1152525" y="2300809"/>
            <a:ext cx="10070258" cy="2964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i="1" dirty="0">
                <a:latin typeface="+mj-lt"/>
                <a:ea typeface="+mj-ea"/>
                <a:cs typeface="+mj-cs"/>
              </a:rPr>
              <a:t>Satellite Imagery</a:t>
            </a:r>
            <a:endParaRPr lang="en-US" sz="2400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pt-PT" i="1" u="sng" dirty="0">
                <a:latin typeface="Roboto" panose="020F0502020204030204" pitchFamily="2" charset="0"/>
                <a:ea typeface="+mj-ea"/>
                <a:cs typeface="+mj-cs"/>
              </a:rPr>
              <a:t>Provider </a:t>
            </a:r>
            <a:r>
              <a:rPr lang="en-US" i="1" dirty="0">
                <a:latin typeface="+mj-lt"/>
                <a:ea typeface="+mj-ea"/>
                <a:cs typeface="+mj-cs"/>
              </a:rPr>
              <a:t>: </a:t>
            </a:r>
            <a:r>
              <a:rPr lang="pt-PT" b="0" i="0" u="sng" dirty="0" err="1">
                <a:solidFill>
                  <a:srgbClr val="FF0000"/>
                </a:solidFill>
                <a:effectLst/>
                <a:latin typeface="Roboto" panose="020F0502020204030204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European</a:t>
            </a:r>
            <a:r>
              <a:rPr lang="pt-PT" b="0" i="0" u="sng" dirty="0">
                <a:solidFill>
                  <a:srgbClr val="FF0000"/>
                </a:solidFill>
                <a:effectLst/>
                <a:latin typeface="Roboto" panose="020F0502020204030204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pt-PT" b="0" i="0" u="sng" dirty="0" err="1">
                <a:solidFill>
                  <a:srgbClr val="FF0000"/>
                </a:solidFill>
                <a:effectLst/>
                <a:latin typeface="Roboto" panose="020F0502020204030204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Union</a:t>
            </a:r>
            <a:r>
              <a:rPr lang="pt-PT" b="0" i="0" u="sng" dirty="0">
                <a:solidFill>
                  <a:srgbClr val="FF0000"/>
                </a:solidFill>
                <a:effectLst/>
                <a:latin typeface="Roboto" panose="020F0502020204030204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/ESA/</a:t>
            </a:r>
            <a:r>
              <a:rPr lang="pt-PT" b="0" i="0" u="sng" dirty="0" err="1">
                <a:solidFill>
                  <a:srgbClr val="FF0000"/>
                </a:solidFill>
                <a:effectLst/>
                <a:latin typeface="Roboto" panose="020F0502020204030204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Copernicus</a:t>
            </a:r>
            <a:r>
              <a:rPr lang="pt-PT" b="0" i="0" u="sng" dirty="0">
                <a:effectLst/>
                <a:latin typeface="Roboto" panose="020F0502020204030204" pitchFamily="2" charset="0"/>
              </a:rPr>
              <a:t>,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More details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are provided</a:t>
            </a: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in the usage of the dataset </a:t>
            </a:r>
            <a:r>
              <a:rPr lang="pt-PT" i="1" u="sng" dirty="0">
                <a:latin typeface="Roboto" panose="020F0502020204030204" pitchFamily="2" charset="0"/>
                <a:ea typeface="+mj-ea"/>
                <a:cs typeface="+mj-cs"/>
              </a:rPr>
              <a:t>: </a:t>
            </a:r>
            <a:r>
              <a:rPr lang="pt-PT" i="1" u="sng" dirty="0">
                <a:latin typeface="Roboto" panose="020F0502020204030204" pitchFamily="2" charset="0"/>
                <a:ea typeface="+mj-ea"/>
                <a:cs typeface="+mj-cs"/>
                <a:hlinkClick r:id="rId3"/>
              </a:rPr>
              <a:t>https://developers.google.com/earth-engine/datasets/catalog/COPERNICUS_S2_HARMONIZED#description</a:t>
            </a:r>
            <a:endParaRPr lang="pt-PT" i="1" u="sng" dirty="0">
              <a:latin typeface="Roboto" panose="020F0502020204030204" pitchFamily="2" charset="0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pt-PT" i="1" u="sng" dirty="0">
              <a:latin typeface="Roboto" panose="020F0502020204030204" pitchFamily="2" charset="0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pt-PT" sz="2400" b="1" i="1" u="sng" dirty="0">
                <a:latin typeface="Roboto" panose="020F0502020204030204" pitchFamily="2" charset="0"/>
                <a:ea typeface="+mj-ea"/>
                <a:cs typeface="+mj-cs"/>
              </a:rPr>
              <a:t>Land Use </a:t>
            </a:r>
            <a:r>
              <a:rPr lang="pt-PT" sz="2400" b="1" i="1" u="sng" dirty="0" err="1">
                <a:latin typeface="Roboto" panose="020F0502020204030204" pitchFamily="2" charset="0"/>
                <a:ea typeface="+mj-ea"/>
                <a:cs typeface="+mj-cs"/>
              </a:rPr>
              <a:t>and</a:t>
            </a:r>
            <a:r>
              <a:rPr lang="pt-PT" sz="2400" b="1" i="1" u="sng" dirty="0">
                <a:latin typeface="Roboto" panose="020F0502020204030204" pitchFamily="2" charset="0"/>
                <a:ea typeface="+mj-ea"/>
                <a:cs typeface="+mj-cs"/>
              </a:rPr>
              <a:t> Land Cover </a:t>
            </a:r>
            <a:r>
              <a:rPr lang="pt-PT" sz="2400" b="1" i="1" u="sng" dirty="0" err="1">
                <a:latin typeface="Roboto" panose="020F0502020204030204" pitchFamily="2" charset="0"/>
                <a:ea typeface="+mj-ea"/>
                <a:cs typeface="+mj-cs"/>
              </a:rPr>
              <a:t>dataset</a:t>
            </a:r>
            <a:r>
              <a:rPr lang="pt-PT" sz="2400" b="1" i="1" u="sng" dirty="0">
                <a:latin typeface="Roboto" panose="020F0502020204030204" pitchFamily="2" charset="0"/>
                <a:ea typeface="+mj-ea"/>
                <a:cs typeface="+mj-cs"/>
              </a:rPr>
              <a:t> </a:t>
            </a:r>
            <a:r>
              <a:rPr lang="pt-PT" sz="2400" b="1" i="1" u="sng" dirty="0" err="1">
                <a:latin typeface="Roboto" panose="020F0502020204030204" pitchFamily="2" charset="0"/>
                <a:ea typeface="+mj-ea"/>
                <a:cs typeface="+mj-cs"/>
              </a:rPr>
              <a:t>with</a:t>
            </a:r>
            <a:r>
              <a:rPr lang="pt-PT" sz="2400" b="1" i="1" u="sng" dirty="0">
                <a:latin typeface="Roboto" panose="020F0502020204030204" pitchFamily="2" charset="0"/>
                <a:ea typeface="+mj-ea"/>
                <a:cs typeface="+mj-cs"/>
              </a:rPr>
              <a:t> </a:t>
            </a:r>
            <a:r>
              <a:rPr lang="pt-PT" sz="2400" b="1" i="1" u="sng" dirty="0" err="1">
                <a:latin typeface="Roboto" panose="020F0502020204030204" pitchFamily="2" charset="0"/>
                <a:ea typeface="+mj-ea"/>
                <a:cs typeface="+mj-cs"/>
              </a:rPr>
              <a:t>Label</a:t>
            </a:r>
            <a:endParaRPr lang="pt-PT" sz="2400" b="1" i="1" u="sng" dirty="0">
              <a:latin typeface="Roboto" panose="020F0502020204030204" pitchFamily="2" charset="0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pt-PT" i="1" u="sng" dirty="0">
                <a:latin typeface="Roboto" panose="020F0502020204030204" pitchFamily="2" charset="0"/>
                <a:ea typeface="+mj-ea"/>
                <a:cs typeface="+mj-cs"/>
              </a:rPr>
              <a:t>Provider: </a:t>
            </a:r>
            <a:r>
              <a:rPr lang="pt-PT" i="1" u="sng" dirty="0" err="1">
                <a:solidFill>
                  <a:srgbClr val="FF0000"/>
                </a:solidFill>
                <a:latin typeface="Roboto" panose="020F0502020204030204" pitchFamily="2" charset="0"/>
                <a:ea typeface="+mj-ea"/>
                <a:cs typeface="+mj-cs"/>
              </a:rPr>
              <a:t>Copernicus</a:t>
            </a:r>
            <a:endParaRPr lang="pt-PT" i="1" u="sng" dirty="0">
              <a:solidFill>
                <a:srgbClr val="FF0000"/>
              </a:solidFill>
              <a:latin typeface="Roboto" panose="020F0502020204030204" pitchFamily="2" charset="0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More details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are provided</a:t>
            </a: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in the usage of the dataset </a:t>
            </a:r>
            <a:r>
              <a:rPr lang="pt-PT" i="1" u="sng" dirty="0">
                <a:latin typeface="Roboto" panose="020F0502020204030204" pitchFamily="2" charset="0"/>
                <a:ea typeface="+mj-ea"/>
                <a:cs typeface="+mj-cs"/>
              </a:rPr>
              <a:t>: </a:t>
            </a:r>
            <a:r>
              <a:rPr lang="pt-PT" i="1" u="sng" dirty="0">
                <a:latin typeface="Roboto" panose="020F0502020204030204" pitchFamily="2" charset="0"/>
                <a:ea typeface="+mj-ea"/>
                <a:cs typeface="+mj-cs"/>
                <a:hlinkClick r:id="rId4"/>
              </a:rPr>
              <a:t>https://developers.google.com/earth-engine/datasets/catalog/COPERNICUS_Landcover_100m_Proba-V-C3_Global#bands</a:t>
            </a:r>
            <a:endParaRPr lang="en-US" i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7380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30"/>
    </mc:Choice>
    <mc:Fallback xmlns="">
      <p:transition spd="slow" advTm="3063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D0DD03-B90C-D3FB-1CA6-8F2AEDAA1706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600" i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i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Processing</a:t>
            </a:r>
            <a:r>
              <a:rPr lang="en-US" sz="3600" i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using Earth Engine</a:t>
            </a:r>
            <a:endParaRPr lang="en-US" sz="3600" i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1" name="Picture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6056FB6-2714-6D60-88C6-8BA882D8B5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16" y="944404"/>
            <a:ext cx="6780700" cy="496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30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195"/>
    </mc:Choice>
    <mc:Fallback xmlns="">
      <p:transition spd="slow" advTm="4719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1F7CF9-3BA5-4740-0AFD-ECA1CB367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E43B2A-EE47-576E-727E-4437AC547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E4B61D6-3207-442B-97F9-239D06E9D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0FE048-089F-DCC5-15F4-D3E295C51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ED5170E-57AF-02FB-63D1-53D6D6142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A3598D-9015-DEDC-EB4F-D316B3763AA6}"/>
              </a:ext>
            </a:extLst>
          </p:cNvPr>
          <p:cNvSpPr txBox="1"/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Dataset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570F24-C943-5B4A-8AB8-4D80AA93E18A}"/>
              </a:ext>
            </a:extLst>
          </p:cNvPr>
          <p:cNvSpPr txBox="1"/>
          <p:nvPr/>
        </p:nvSpPr>
        <p:spPr>
          <a:xfrm>
            <a:off x="295275" y="1340383"/>
            <a:ext cx="11601450" cy="538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Original Data Sample size ~ </a:t>
            </a:r>
            <a:r>
              <a:rPr lang="en-US" sz="2400" b="1" kern="1200" dirty="0">
                <a:latin typeface="+mj-lt"/>
                <a:ea typeface="+mj-ea"/>
                <a:cs typeface="+mj-cs"/>
              </a:rPr>
              <a:t>9k</a:t>
            </a:r>
            <a:endParaRPr lang="en-US" sz="24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Training Samples ~ </a:t>
            </a:r>
            <a:r>
              <a:rPr lang="en-US" sz="2400" b="1" dirty="0">
                <a:latin typeface="+mj-lt"/>
                <a:ea typeface="+mj-ea"/>
                <a:cs typeface="+mj-cs"/>
              </a:rPr>
              <a:t>7k</a:t>
            </a:r>
            <a:r>
              <a:rPr lang="en-US" sz="2400" dirty="0">
                <a:latin typeface="+mj-lt"/>
                <a:ea typeface="+mj-ea"/>
                <a:cs typeface="+mj-cs"/>
              </a:rPr>
              <a:t>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Test Samples ~ </a:t>
            </a:r>
            <a:r>
              <a:rPr lang="en-US" sz="2400" b="1" dirty="0">
                <a:latin typeface="+mj-lt"/>
                <a:ea typeface="+mj-ea"/>
                <a:cs typeface="+mj-cs"/>
              </a:rPr>
              <a:t>2k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4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Attributes: Spectral band values - </a:t>
            </a:r>
            <a:r>
              <a:rPr lang="en-US" sz="2400" b="1" dirty="0">
                <a:latin typeface="+mj-lt"/>
                <a:ea typeface="+mj-ea"/>
                <a:cs typeface="+mj-cs"/>
              </a:rPr>
              <a:t>Numerical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Label : Class types (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40,50,80,124</a:t>
            </a:r>
            <a:r>
              <a:rPr lang="en-US" sz="2400" dirty="0">
                <a:latin typeface="+mj-lt"/>
                <a:ea typeface="+mj-ea"/>
                <a:cs typeface="+mj-cs"/>
              </a:rPr>
              <a:t>) – </a:t>
            </a:r>
            <a:r>
              <a:rPr lang="en-US" sz="2400" b="1" dirty="0">
                <a:latin typeface="+mj-lt"/>
                <a:ea typeface="+mj-ea"/>
                <a:cs typeface="+mj-cs"/>
              </a:rPr>
              <a:t>Categorical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4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+mj-lt"/>
                <a:ea typeface="+mj-ea"/>
                <a:cs typeface="+mj-cs"/>
              </a:rPr>
              <a:t>Label levels: </a:t>
            </a:r>
            <a:r>
              <a:rPr lang="en-US" sz="2400" b="1" dirty="0">
                <a:latin typeface="+mj-lt"/>
                <a:ea typeface="+mj-ea"/>
                <a:cs typeface="+mj-cs"/>
              </a:rPr>
              <a:t>4</a:t>
            </a:r>
            <a:r>
              <a:rPr lang="en-US" sz="2400" dirty="0">
                <a:latin typeface="+mj-lt"/>
                <a:ea typeface="+mj-ea"/>
                <a:cs typeface="+mj-cs"/>
              </a:rPr>
              <a:t> </a:t>
            </a:r>
          </a:p>
          <a:p>
            <a:pPr lv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kern="1200" dirty="0">
                <a:latin typeface="+mj-lt"/>
                <a:ea typeface="+mj-ea"/>
                <a:cs typeface="+mj-cs"/>
              </a:rPr>
              <a:t>40-Cultivated</a:t>
            </a:r>
          </a:p>
          <a:p>
            <a:pPr lv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kern="1200" dirty="0">
                <a:latin typeface="+mj-lt"/>
                <a:ea typeface="+mj-ea"/>
                <a:cs typeface="+mj-cs"/>
              </a:rPr>
              <a:t>50-Urban/Built up</a:t>
            </a:r>
          </a:p>
          <a:p>
            <a:pPr lv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kern="1200" dirty="0">
                <a:latin typeface="+mj-lt"/>
                <a:ea typeface="+mj-ea"/>
                <a:cs typeface="+mj-cs"/>
              </a:rPr>
              <a:t>80-Fresh Water body</a:t>
            </a:r>
          </a:p>
          <a:p>
            <a:pPr lv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kern="1200" dirty="0">
                <a:latin typeface="+mj-lt"/>
                <a:ea typeface="+mj-ea"/>
                <a:cs typeface="+mj-cs"/>
              </a:rPr>
              <a:t>124-Open forest. </a:t>
            </a:r>
            <a:endParaRPr lang="en-US" sz="2000" i="1" kern="12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i="1" kern="1200" dirty="0">
                <a:latin typeface="+mj-lt"/>
                <a:ea typeface="+mj-ea"/>
                <a:cs typeface="+mj-cs"/>
              </a:rPr>
              <a:t>Area of Interest </a:t>
            </a:r>
            <a:r>
              <a:rPr lang="en-US" sz="2000" i="1" dirty="0">
                <a:latin typeface="+mj-lt"/>
                <a:ea typeface="+mj-ea"/>
                <a:cs typeface="+mj-cs"/>
              </a:rPr>
              <a:t>:</a:t>
            </a:r>
            <a:r>
              <a:rPr lang="en-US" sz="2000" i="1" kern="1200" dirty="0">
                <a:latin typeface="+mj-lt"/>
                <a:ea typeface="+mj-ea"/>
                <a:cs typeface="+mj-cs"/>
              </a:rPr>
              <a:t> </a:t>
            </a:r>
            <a:r>
              <a:rPr lang="en-US" sz="2000" b="1" i="1" kern="1200" dirty="0">
                <a:latin typeface="+mj-lt"/>
                <a:ea typeface="+mj-ea"/>
                <a:cs typeface="+mj-cs"/>
              </a:rPr>
              <a:t>Angola, Africa</a:t>
            </a:r>
            <a:endParaRPr lang="pt-PT" dirty="0"/>
          </a:p>
        </p:txBody>
      </p:sp>
      <p:pic>
        <p:nvPicPr>
          <p:cNvPr id="6" name="Picture 5" descr="A pie chart with numbers and a percentage&#10;&#10;Description automatically generated">
            <a:extLst>
              <a:ext uri="{FF2B5EF4-FFF2-40B4-BE49-F238E27FC236}">
                <a16:creationId xmlns:a16="http://schemas.microsoft.com/office/drawing/2014/main" id="{785101E6-6AED-CC4E-5FFB-7E3DDF30CC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596" y="2138983"/>
            <a:ext cx="5036024" cy="458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87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743"/>
    </mc:Choice>
    <mc:Fallback xmlns="">
      <p:transition spd="slow" advTm="4574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EB003F-B11B-5B88-952B-2E9F01955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7CEE020-293C-C50A-AC5A-6892B522D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2F5FC0-152D-83FF-795C-8E6B6A9278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83DEDD5-9F0D-7C13-6005-997977AB0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058F079-FE77-B9D0-2265-60BAD8F86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236F34-D8D5-FA4A-96EE-747B3AD7C86B}"/>
              </a:ext>
            </a:extLst>
          </p:cNvPr>
          <p:cNvSpPr txBox="1"/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	Exploratory Data Analysis</a:t>
            </a:r>
          </a:p>
        </p:txBody>
      </p:sp>
      <p:pic>
        <p:nvPicPr>
          <p:cNvPr id="2" name="Picture 1" descr="A graph of different colored rectangular shapes&#10;&#10;Description automatically generated">
            <a:extLst>
              <a:ext uri="{FF2B5EF4-FFF2-40B4-BE49-F238E27FC236}">
                <a16:creationId xmlns:a16="http://schemas.microsoft.com/office/drawing/2014/main" id="{3E23BBBE-02CD-4263-C5FD-0105FD841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48" y="2398790"/>
            <a:ext cx="5131088" cy="4106050"/>
          </a:xfrm>
          <a:prstGeom prst="rect">
            <a:avLst/>
          </a:prstGeom>
        </p:spPr>
      </p:pic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8297D91C-1ADE-6589-4337-6D90784FB1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784" y="2398790"/>
            <a:ext cx="4980060" cy="410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14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2"/>
    </mc:Choice>
    <mc:Fallback xmlns="">
      <p:transition spd="slow" advTm="3590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8E9B4F-9C6F-1B16-8C27-5595799B9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016D26-913F-3FC7-6DD2-3881AF22E64B}"/>
              </a:ext>
            </a:extLst>
          </p:cNvPr>
          <p:cNvSpPr txBox="1"/>
          <p:nvPr/>
        </p:nvSpPr>
        <p:spPr>
          <a:xfrm>
            <a:off x="960460" y="2154206"/>
            <a:ext cx="3154339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475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i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i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i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i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i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800" b="1" i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Modeling Approach</a:t>
            </a:r>
            <a:endParaRPr lang="en-US" sz="5800" b="1" i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i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i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i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i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i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i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  <a:p>
            <a:pPr algn="ctr">
              <a:lnSpc>
                <a:spcPct val="90000"/>
              </a:lnSpc>
              <a:spcBef>
                <a:spcPct val="0"/>
              </a:spcBef>
            </a:pPr>
            <a:endParaRPr lang="en-US" sz="1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</a:pPr>
            <a:endParaRPr lang="en-US" sz="1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diagram of a model performance&#10;&#10;Description automatically generated">
            <a:extLst>
              <a:ext uri="{FF2B5EF4-FFF2-40B4-BE49-F238E27FC236}">
                <a16:creationId xmlns:a16="http://schemas.microsoft.com/office/drawing/2014/main" id="{865169EB-30A7-FF70-85CD-F15833B57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3" y="735959"/>
            <a:ext cx="7772400" cy="4746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31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750"/>
    </mc:Choice>
    <mc:Fallback xmlns="">
      <p:transition spd="slow" advTm="8475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6740</TotalTime>
  <Words>471</Words>
  <Application>Microsoft Macintosh PowerPoint</Application>
  <PresentationFormat>Widescreen</PresentationFormat>
  <Paragraphs>170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-webkit-standard</vt:lpstr>
      <vt:lpstr>Aptos</vt:lpstr>
      <vt:lpstr>Aptos Display</vt:lpstr>
      <vt:lpstr>Arial</vt:lpstr>
      <vt:lpstr>Calibri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Ezequiel Mussambe</dc:creator>
  <cp:lastModifiedBy>Ezequiel Mussambe</cp:lastModifiedBy>
  <cp:revision>30</cp:revision>
  <dcterms:created xsi:type="dcterms:W3CDTF">2024-11-29T03:15:29Z</dcterms:created>
  <dcterms:modified xsi:type="dcterms:W3CDTF">2024-12-12T04:34:32Z</dcterms:modified>
</cp:coreProperties>
</file>

<file path=docProps/thumbnail.jpeg>
</file>